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374" r:id="rId2"/>
    <p:sldId id="398" r:id="rId3"/>
    <p:sldId id="399" r:id="rId4"/>
    <p:sldId id="401" r:id="rId5"/>
    <p:sldId id="400" r:id="rId6"/>
    <p:sldId id="402" r:id="rId7"/>
    <p:sldId id="403" r:id="rId8"/>
    <p:sldId id="404" r:id="rId9"/>
    <p:sldId id="405" r:id="rId10"/>
    <p:sldId id="406" r:id="rId11"/>
    <p:sldId id="407" r:id="rId12"/>
    <p:sldId id="408" r:id="rId13"/>
    <p:sldId id="427" r:id="rId14"/>
    <p:sldId id="409" r:id="rId15"/>
    <p:sldId id="410" r:id="rId16"/>
    <p:sldId id="411" r:id="rId17"/>
    <p:sldId id="412" r:id="rId18"/>
    <p:sldId id="413" r:id="rId19"/>
    <p:sldId id="415" r:id="rId20"/>
    <p:sldId id="416" r:id="rId21"/>
    <p:sldId id="418" r:id="rId22"/>
    <p:sldId id="417" r:id="rId23"/>
    <p:sldId id="419" r:id="rId24"/>
    <p:sldId id="420" r:id="rId25"/>
    <p:sldId id="421" r:id="rId26"/>
    <p:sldId id="423" r:id="rId27"/>
    <p:sldId id="422" r:id="rId28"/>
    <p:sldId id="424" r:id="rId29"/>
    <p:sldId id="425" r:id="rId3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 horzBarState="maximized">
    <p:restoredLeft sz="22607" autoAdjust="0"/>
    <p:restoredTop sz="90895" autoAdjust="0"/>
  </p:normalViewPr>
  <p:slideViewPr>
    <p:cSldViewPr>
      <p:cViewPr>
        <p:scale>
          <a:sx n="66" d="100"/>
          <a:sy n="66" d="100"/>
        </p:scale>
        <p:origin x="-1242" y="-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F61B872-F2E5-45E8-8ED8-393CE68AEA86}" type="datetimeFigureOut">
              <a:rPr lang="ru-RU"/>
              <a:pPr>
                <a:defRPr/>
              </a:pPr>
              <a:t>11.04.2017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FF581B9-22BF-46D1-A925-CFF995BAE6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86734-FEFB-48F5-AC99-40C3ECE9E0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C91C36-DDD5-493B-9D96-874C54A105D1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2765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F73597-9E84-418D-896E-2300F0C67F2B}" type="slidenum">
              <a:rPr lang="ru-RU" smtClean="0"/>
              <a:pPr/>
              <a:t>10</a:t>
            </a:fld>
            <a:endParaRPr lang="ru-RU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F73597-9E84-418D-896E-2300F0C67F2B}" type="slidenum">
              <a:rPr lang="ru-RU" smtClean="0"/>
              <a:pPr/>
              <a:t>11</a:t>
            </a:fld>
            <a:endParaRPr lang="ru-RU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F73597-9E84-418D-896E-2300F0C67F2B}" type="slidenum">
              <a:rPr lang="ru-RU" smtClean="0"/>
              <a:pPr/>
              <a:t>12</a:t>
            </a:fld>
            <a:endParaRPr lang="ru-RU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F73597-9E84-418D-896E-2300F0C67F2B}" type="slidenum">
              <a:rPr lang="ru-RU" smtClean="0"/>
              <a:pPr/>
              <a:t>13</a:t>
            </a:fld>
            <a:endParaRPr lang="ru-RU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F73597-9E84-418D-896E-2300F0C67F2B}" type="slidenum">
              <a:rPr lang="ru-RU" smtClean="0"/>
              <a:pPr/>
              <a:t>14</a:t>
            </a:fld>
            <a:endParaRPr lang="ru-RU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F73597-9E84-418D-896E-2300F0C67F2B}" type="slidenum">
              <a:rPr lang="ru-RU" smtClean="0"/>
              <a:pPr/>
              <a:t>15</a:t>
            </a:fld>
            <a:endParaRPr lang="ru-RU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F73597-9E84-418D-896E-2300F0C67F2B}" type="slidenum">
              <a:rPr lang="ru-RU" smtClean="0"/>
              <a:pPr/>
              <a:t>16</a:t>
            </a:fld>
            <a:endParaRPr lang="ru-RU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F73597-9E84-418D-896E-2300F0C67F2B}" type="slidenum">
              <a:rPr lang="ru-RU" smtClean="0"/>
              <a:pPr/>
              <a:t>17</a:t>
            </a:fld>
            <a:endParaRPr lang="ru-RU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F73597-9E84-418D-896E-2300F0C67F2B}" type="slidenum">
              <a:rPr lang="ru-RU" smtClean="0"/>
              <a:pPr/>
              <a:t>18</a:t>
            </a:fld>
            <a:endParaRPr lang="ru-RU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F73597-9E84-418D-896E-2300F0C67F2B}" type="slidenum">
              <a:rPr lang="ru-RU" smtClean="0"/>
              <a:pPr/>
              <a:t>19</a:t>
            </a:fld>
            <a:endParaRPr lang="ru-RU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F73597-9E84-418D-896E-2300F0C67F2B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F73597-9E84-418D-896E-2300F0C67F2B}" type="slidenum">
              <a:rPr lang="ru-RU" smtClean="0"/>
              <a:pPr/>
              <a:t>20</a:t>
            </a:fld>
            <a:endParaRPr lang="ru-RU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F73597-9E84-418D-896E-2300F0C67F2B}" type="slidenum">
              <a:rPr lang="ru-RU" smtClean="0"/>
              <a:pPr/>
              <a:t>21</a:t>
            </a:fld>
            <a:endParaRPr lang="ru-RU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F73597-9E84-418D-896E-2300F0C67F2B}" type="slidenum">
              <a:rPr lang="ru-RU" smtClean="0"/>
              <a:pPr/>
              <a:t>22</a:t>
            </a:fld>
            <a:endParaRPr lang="ru-RU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F73597-9E84-418D-896E-2300F0C67F2B}" type="slidenum">
              <a:rPr lang="ru-RU" smtClean="0"/>
              <a:pPr/>
              <a:t>23</a:t>
            </a:fld>
            <a:endParaRPr lang="ru-RU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F73597-9E84-418D-896E-2300F0C67F2B}" type="slidenum">
              <a:rPr lang="ru-RU" smtClean="0"/>
              <a:pPr/>
              <a:t>24</a:t>
            </a:fld>
            <a:endParaRPr lang="ru-RU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F73597-9E84-418D-896E-2300F0C67F2B}" type="slidenum">
              <a:rPr lang="ru-RU" smtClean="0"/>
              <a:pPr/>
              <a:t>25</a:t>
            </a:fld>
            <a:endParaRPr lang="ru-RU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F73597-9E84-418D-896E-2300F0C67F2B}" type="slidenum">
              <a:rPr lang="ru-RU" smtClean="0"/>
              <a:pPr/>
              <a:t>26</a:t>
            </a:fld>
            <a:endParaRPr lang="ru-RU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F73597-9E84-418D-896E-2300F0C67F2B}" type="slidenum">
              <a:rPr lang="ru-RU" smtClean="0"/>
              <a:pPr/>
              <a:t>27</a:t>
            </a:fld>
            <a:endParaRPr lang="ru-RU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F73597-9E84-418D-896E-2300F0C67F2B}" type="slidenum">
              <a:rPr lang="ru-RU" smtClean="0"/>
              <a:pPr/>
              <a:t>28</a:t>
            </a:fld>
            <a:endParaRPr lang="ru-RU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F73597-9E84-418D-896E-2300F0C67F2B}" type="slidenum">
              <a:rPr lang="ru-RU" smtClean="0"/>
              <a:pPr/>
              <a:t>29</a:t>
            </a:fld>
            <a:endParaRPr lang="ru-RU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F73597-9E84-418D-896E-2300F0C67F2B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F73597-9E84-418D-896E-2300F0C67F2B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F73597-9E84-418D-896E-2300F0C67F2B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F73597-9E84-418D-896E-2300F0C67F2B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F73597-9E84-418D-896E-2300F0C67F2B}" type="slidenum">
              <a:rPr lang="ru-RU" smtClean="0"/>
              <a:pPr/>
              <a:t>7</a:t>
            </a:fld>
            <a:endParaRPr lang="ru-RU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F73597-9E84-418D-896E-2300F0C67F2B}" type="slidenum">
              <a:rPr lang="ru-RU" smtClean="0"/>
              <a:pPr/>
              <a:t>8</a:t>
            </a:fld>
            <a:endParaRPr lang="ru-RU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F73597-9E84-418D-896E-2300F0C67F2B}" type="slidenum">
              <a:rPr lang="ru-RU" smtClean="0"/>
              <a:pPr/>
              <a:t>9</a:t>
            </a:fld>
            <a:endParaRPr lang="ru-RU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7F2E6-7463-4651-96E4-1F9516A850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8B6B0-F3CD-4362-9EC1-A8D1145B7C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89DC6A-1885-4345-AB36-615C7F196C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C1AE5-6168-416F-9971-446F0F0923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BB304-7B4D-44B6-820A-C7CCDA3FC5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3AA74C-7BEE-46DD-B96B-C615C4BD39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A552B-A342-4926-99EE-60E5B587FC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018045-058D-479F-BFAC-0DA7175F38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4CE56-1A92-47E9-8BF4-7F9CDE9117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3B4B3-52A6-4BD3-B628-E4ACD0C742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1259A-8629-4DE0-A0D9-D435EEFCE4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5CF518C-7E75-4E6D-B947-2941F53652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5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4.png"/><Relationship Id="rId4" Type="http://schemas.openxmlformats.org/officeDocument/2006/relationships/oleObject" Target="../embeddings/oleObject6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8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9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9.png"/><Relationship Id="rId4" Type="http://schemas.openxmlformats.org/officeDocument/2006/relationships/oleObject" Target="../embeddings/oleObject10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hlink"/>
          </a:solidFill>
        </p:spPr>
        <p:txBody>
          <a:bodyPr/>
          <a:lstStyle/>
          <a:p>
            <a:pPr algn="l"/>
            <a:r>
              <a:rPr lang="ru-RU" sz="4000" dirty="0" smtClean="0">
                <a:latin typeface="Arial" pitchFamily="34" charset="0"/>
                <a:cs typeface="Arial" pitchFamily="34" charset="0"/>
              </a:rPr>
              <a:t>Теория статистики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838200" y="1447800"/>
            <a:ext cx="7162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endParaRPr lang="en-US" sz="320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22288" y="1601788"/>
            <a:ext cx="8493125" cy="388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ru-RU" sz="3200">
              <a:latin typeface="Verdana" pitchFamily="34" charset="0"/>
            </a:endParaRPr>
          </a:p>
        </p:txBody>
      </p:sp>
      <p:sp>
        <p:nvSpPr>
          <p:cNvPr id="3077" name="Rectangle 53"/>
          <p:cNvSpPr>
            <a:spLocks noChangeArrowheads="1"/>
          </p:cNvSpPr>
          <p:nvPr/>
        </p:nvSpPr>
        <p:spPr bwMode="auto">
          <a:xfrm>
            <a:off x="228600" y="1371600"/>
            <a:ext cx="8382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5600" lvl="0" indent="-266700">
              <a:spcBef>
                <a:spcPts val="0"/>
              </a:spcBef>
            </a:pP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marL="355600" lvl="0" indent="-266700">
              <a:spcBef>
                <a:spcPts val="0"/>
              </a:spcBef>
            </a:pP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marL="355600" lvl="0" indent="-266700" algn="ctr">
              <a:spcBef>
                <a:spcPts val="0"/>
              </a:spcBef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Корреляционно-регрессионный анализ:</a:t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latin typeface="Arial" pitchFamily="34" charset="0"/>
                <a:cs typeface="Arial" pitchFamily="34" charset="0"/>
              </a:rPr>
              <a:t>статистическое моделирование зависимостей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355600" lvl="0" indent="-266700" algn="ctr">
              <a:spcBef>
                <a:spcPts val="0"/>
              </a:spcBef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8" name="Номер слайда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FB5D1E-5A91-488E-ACB3-B1449A8F2762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hlink"/>
          </a:solidFill>
        </p:spPr>
        <p:txBody>
          <a:bodyPr/>
          <a:lstStyle/>
          <a:p>
            <a:pPr algn="l" eaLnBrk="1" hangingPunct="1"/>
            <a:r>
              <a:rPr lang="ru-RU" sz="4000" dirty="0" smtClean="0">
                <a:latin typeface="Arial" pitchFamily="34" charset="0"/>
                <a:cs typeface="Arial" pitchFamily="34" charset="0"/>
              </a:rPr>
              <a:t>Этапы статистического изучения связи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7772400" cy="4114800"/>
          </a:xfrm>
        </p:spPr>
        <p:txBody>
          <a:bodyPr/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Качественный анализ на наличие объективной зависимости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Построение модели связи:</a:t>
            </a:r>
          </a:p>
          <a:p>
            <a:pPr marL="514350" indent="-514350" eaLnBrk="1" hangingPunct="1">
              <a:buFont typeface="Wingdings" pitchFamily="2" charset="2"/>
              <a:buChar char="Ø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Метод приведения параллельных данных и построение поля корреляции</a:t>
            </a:r>
          </a:p>
          <a:p>
            <a:pPr marL="514350" indent="-514350" eaLnBrk="1" hangingPunct="1">
              <a:buFont typeface="Wingdings" pitchFamily="2" charset="2"/>
              <a:buChar char="Ø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Корреляционный анализ</a:t>
            </a:r>
          </a:p>
          <a:p>
            <a:pPr marL="514350" indent="-514350" eaLnBrk="1" hangingPunct="1">
              <a:buFont typeface="Wingdings" pitchFamily="2" charset="2"/>
              <a:buChar char="Ø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Регрессионный анализ</a:t>
            </a:r>
          </a:p>
          <a:p>
            <a:pPr marL="514350" indent="-514350" eaLnBrk="1" hangingPunct="1">
              <a:buFont typeface="+mj-lt"/>
              <a:buAutoNum type="arabicPeriod" startAt="3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Содержательная интерпретация полученных результатов моделирования</a:t>
            </a:r>
          </a:p>
        </p:txBody>
      </p:sp>
      <p:sp>
        <p:nvSpPr>
          <p:cNvPr id="18436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A812F1-7892-4CAD-9322-877801E42A77}" type="slidenum">
              <a:rPr lang="ru-RU" smtClean="0"/>
              <a:pPr/>
              <a:t>10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hlink"/>
          </a:solidFill>
        </p:spPr>
        <p:txBody>
          <a:bodyPr/>
          <a:lstStyle/>
          <a:p>
            <a:pPr algn="l" eaLnBrk="1" hangingPunct="1"/>
            <a:r>
              <a:rPr lang="ru-RU" sz="4000" dirty="0" smtClean="0">
                <a:latin typeface="Arial" pitchFamily="34" charset="0"/>
                <a:cs typeface="Arial" pitchFamily="34" charset="0"/>
              </a:rPr>
              <a:t>Характеристика тесноты и направления связи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7772400" cy="4114800"/>
          </a:xfrm>
        </p:spPr>
        <p:txBody>
          <a:bodyPr/>
          <a:lstStyle/>
          <a:p>
            <a:pPr eaLnBrk="1" hangingPunct="1"/>
            <a:r>
              <a:rPr lang="ru-RU" sz="2800" dirty="0" smtClean="0">
                <a:latin typeface="Arial" pitchFamily="34" charset="0"/>
                <a:cs typeface="Arial" pitchFamily="34" charset="0"/>
              </a:rPr>
              <a:t>Цель состоит в количественном описание тесноты и направления связи</a:t>
            </a:r>
          </a:p>
          <a:p>
            <a:pPr eaLnBrk="1" hangingPunct="1"/>
            <a:r>
              <a:rPr lang="ru-RU" sz="2800" dirty="0" smtClean="0">
                <a:latin typeface="Arial" pitchFamily="34" charset="0"/>
                <a:cs typeface="Arial" pitchFamily="34" charset="0"/>
              </a:rPr>
              <a:t>В качестве характеристики используется коэффициент корреляции (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):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6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A812F1-7892-4CAD-9322-877801E42A77}" type="slidenum">
              <a:rPr lang="ru-RU" smtClean="0"/>
              <a:pPr/>
              <a:t>11</a:t>
            </a:fld>
            <a:endParaRPr lang="ru-RU" smtClean="0"/>
          </a:p>
        </p:txBody>
      </p:sp>
      <p:pic>
        <p:nvPicPr>
          <p:cNvPr id="2836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3573016"/>
            <a:ext cx="4695825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hlink"/>
          </a:solidFill>
        </p:spPr>
        <p:txBody>
          <a:bodyPr/>
          <a:lstStyle/>
          <a:p>
            <a:pPr algn="l" eaLnBrk="1" hangingPunct="1"/>
            <a:r>
              <a:rPr lang="ru-RU" sz="4000" dirty="0" smtClean="0">
                <a:latin typeface="Arial" pitchFamily="34" charset="0"/>
                <a:cs typeface="Arial" pitchFamily="34" charset="0"/>
              </a:rPr>
              <a:t>Регрессионный анализ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7772400" cy="4114800"/>
          </a:xfrm>
        </p:spPr>
        <p:txBody>
          <a:bodyPr/>
          <a:lstStyle/>
          <a:p>
            <a:pPr eaLnBrk="1" hangingPunct="1"/>
            <a:r>
              <a:rPr lang="ru-RU" sz="2800" dirty="0" smtClean="0">
                <a:latin typeface="Arial" pitchFamily="34" charset="0"/>
                <a:cs typeface="Arial" pitchFamily="34" charset="0"/>
              </a:rPr>
              <a:t>Регрессионный анализ заключается в аналитическом выражении связи:</a:t>
            </a:r>
          </a:p>
          <a:p>
            <a:pPr marL="358775" indent="-358775" eaLnBrk="1" hangingPunct="1">
              <a:buFont typeface="Wingdings" pitchFamily="2" charset="2"/>
              <a:buChar char="Ø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Нахождение функциональной зависимости среднего (математического ожидания) признака (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y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) от значений независимой переменной (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):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6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A812F1-7892-4CAD-9322-877801E42A77}" type="slidenum">
              <a:rPr lang="ru-RU" smtClean="0"/>
              <a:pPr/>
              <a:t>12</a:t>
            </a:fld>
            <a:endParaRPr lang="ru-RU" smtClean="0"/>
          </a:p>
        </p:txBody>
      </p:sp>
      <p:graphicFrame>
        <p:nvGraphicFramePr>
          <p:cNvPr id="284674" name="Object 2"/>
          <p:cNvGraphicFramePr>
            <a:graphicFrameLocks noChangeAspect="1"/>
          </p:cNvGraphicFramePr>
          <p:nvPr/>
        </p:nvGraphicFramePr>
        <p:xfrm>
          <a:off x="2435076" y="4108549"/>
          <a:ext cx="3721100" cy="1336675"/>
        </p:xfrm>
        <a:graphic>
          <a:graphicData uri="http://schemas.openxmlformats.org/presentationml/2006/ole">
            <p:oleObj spid="_x0000_s284674" name="Формула" r:id="rId4" imgW="1485720" imgH="5331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hlink"/>
          </a:solidFill>
        </p:spPr>
        <p:txBody>
          <a:bodyPr/>
          <a:lstStyle/>
          <a:p>
            <a:pPr algn="l" eaLnBrk="1" hangingPunct="1"/>
            <a:r>
              <a:rPr lang="ru-RU" sz="4000" dirty="0" smtClean="0">
                <a:latin typeface="Arial" pitchFamily="34" charset="0"/>
                <a:cs typeface="Arial" pitchFamily="34" charset="0"/>
              </a:rPr>
              <a:t>Определение параметров регрессии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12776"/>
            <a:ext cx="7772400" cy="4114800"/>
          </a:xfrm>
        </p:spPr>
        <p:txBody>
          <a:bodyPr/>
          <a:lstStyle/>
          <a:p>
            <a:pPr eaLnBrk="1" hangingPunct="1"/>
            <a:r>
              <a:rPr lang="ru-RU" sz="2800" dirty="0" smtClean="0">
                <a:latin typeface="Arial" pitchFamily="34" charset="0"/>
                <a:cs typeface="Arial" pitchFamily="34" charset="0"/>
              </a:rPr>
              <a:t>Определение класса функций для выражения функциональной зависимости среднего признака (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y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) от значений переменной (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358775" indent="-358775" eaLnBrk="1" hangingPunct="1">
              <a:buFont typeface="Arial" pitchFamily="34" charset="0"/>
              <a:buChar char="•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Оценка параметров функции регрессии: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метод наименьших квадратов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marL="358775" indent="-358775" eaLnBrk="1" hangingPunct="1">
              <a:buFont typeface="Arial" pitchFamily="34" charset="0"/>
              <a:buChar char="•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Проверка случайности остатков и адекватности модели связи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6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A812F1-7892-4CAD-9322-877801E42A77}" type="slidenum">
              <a:rPr lang="ru-RU" smtClean="0"/>
              <a:pPr/>
              <a:t>13</a:t>
            </a:fld>
            <a:endParaRPr lang="ru-RU" smtClean="0"/>
          </a:p>
        </p:txBody>
      </p:sp>
      <p:graphicFrame>
        <p:nvGraphicFramePr>
          <p:cNvPr id="284674" name="Object 2"/>
          <p:cNvGraphicFramePr>
            <a:graphicFrameLocks noChangeAspect="1"/>
          </p:cNvGraphicFramePr>
          <p:nvPr/>
        </p:nvGraphicFramePr>
        <p:xfrm>
          <a:off x="2155825" y="4149725"/>
          <a:ext cx="3657600" cy="1081088"/>
        </p:xfrm>
        <a:graphic>
          <a:graphicData uri="http://schemas.openxmlformats.org/presentationml/2006/ole">
            <p:oleObj spid="_x0000_s353282" name="Формула" r:id="rId4" imgW="146016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hlink"/>
          </a:solidFill>
        </p:spPr>
        <p:txBody>
          <a:bodyPr/>
          <a:lstStyle/>
          <a:p>
            <a:pPr algn="l" eaLnBrk="1" hangingPunct="1"/>
            <a:r>
              <a:rPr lang="ru-RU" sz="4000" dirty="0" smtClean="0">
                <a:latin typeface="Arial" pitchFamily="34" charset="0"/>
                <a:cs typeface="Arial" pitchFamily="34" charset="0"/>
              </a:rPr>
              <a:t>Пример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12776"/>
            <a:ext cx="7772400" cy="4114800"/>
          </a:xfrm>
        </p:spPr>
        <p:txBody>
          <a:bodyPr/>
          <a:lstStyle/>
          <a:p>
            <a:pPr eaLnBrk="1" hangingPunct="1"/>
            <a:r>
              <a:rPr lang="ru-RU" sz="2800" dirty="0" smtClean="0">
                <a:latin typeface="Arial" pitchFamily="34" charset="0"/>
                <a:cs typeface="Arial" pitchFamily="34" charset="0"/>
              </a:rPr>
              <a:t>Пусть имеются данные по 9 студентам: 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Признак (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) – количество пропущенных студентом занятий по дисциплине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Признак (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y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) – полученная студентом оценка на экзамене</a:t>
            </a:r>
          </a:p>
          <a:p>
            <a:pPr eaLnBrk="1" hangingPunct="1"/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6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A812F1-7892-4CAD-9322-877801E42A77}" type="slidenum">
              <a:rPr lang="ru-RU" smtClean="0"/>
              <a:pPr/>
              <a:t>14</a:t>
            </a:fld>
            <a:endParaRPr lang="ru-RU" smtClean="0"/>
          </a:p>
        </p:txBody>
      </p:sp>
      <p:pic>
        <p:nvPicPr>
          <p:cNvPr id="2857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4813" y="3845396"/>
            <a:ext cx="8334375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hlink"/>
          </a:solidFill>
        </p:spPr>
        <p:txBody>
          <a:bodyPr/>
          <a:lstStyle/>
          <a:p>
            <a:pPr algn="l" eaLnBrk="1" hangingPunct="1"/>
            <a:r>
              <a:rPr lang="ru-RU" sz="4000" dirty="0" smtClean="0">
                <a:latin typeface="Arial" pitchFamily="34" charset="0"/>
                <a:cs typeface="Arial" pitchFamily="34" charset="0"/>
              </a:rPr>
              <a:t>Пример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7772400" cy="4114800"/>
          </a:xfrm>
        </p:spPr>
        <p:txBody>
          <a:bodyPr/>
          <a:lstStyle/>
          <a:p>
            <a:pPr marL="514350" indent="-514350">
              <a:buFont typeface="Arial" pitchFamily="34" charset="0"/>
              <a:buChar char="•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Исследуем зависимость среднего значения (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y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) от признака (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Ясно, что такая объективная зависимость может существовать 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(хотя и не функциональная)</a:t>
            </a:r>
          </a:p>
        </p:txBody>
      </p:sp>
      <p:sp>
        <p:nvSpPr>
          <p:cNvPr id="18436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A812F1-7892-4CAD-9322-877801E42A77}" type="slidenum">
              <a:rPr lang="ru-RU" smtClean="0"/>
              <a:pPr/>
              <a:t>15</a:t>
            </a:fld>
            <a:endParaRPr lang="ru-RU" smtClean="0"/>
          </a:p>
        </p:txBody>
      </p:sp>
      <p:graphicFrame>
        <p:nvGraphicFramePr>
          <p:cNvPr id="323585" name="Object 1"/>
          <p:cNvGraphicFramePr>
            <a:graphicFrameLocks noChangeAspect="1"/>
          </p:cNvGraphicFramePr>
          <p:nvPr/>
        </p:nvGraphicFramePr>
        <p:xfrm>
          <a:off x="4521200" y="3344416"/>
          <a:ext cx="101600" cy="228600"/>
        </p:xfrm>
        <a:graphic>
          <a:graphicData uri="http://schemas.openxmlformats.org/presentationml/2006/ole">
            <p:oleObj spid="_x0000_s323585" name="Формула" r:id="rId4" imgW="10152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hlink"/>
          </a:solidFill>
        </p:spPr>
        <p:txBody>
          <a:bodyPr/>
          <a:lstStyle/>
          <a:p>
            <a:pPr algn="l" eaLnBrk="1" hangingPunct="1"/>
            <a:r>
              <a:rPr lang="ru-RU" sz="4000" dirty="0" smtClean="0">
                <a:latin typeface="Arial" pitchFamily="34" charset="0"/>
                <a:cs typeface="Arial" pitchFamily="34" charset="0"/>
              </a:rPr>
              <a:t>Пример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7772400" cy="4114800"/>
          </a:xfrm>
        </p:spPr>
        <p:txBody>
          <a:bodyPr/>
          <a:lstStyle/>
          <a:p>
            <a:pPr marL="514350" indent="-514350" eaLnBrk="1" hangingPunct="1">
              <a:buFont typeface="+mj-lt"/>
              <a:buAutoNum type="arabicPeriod" startAt="2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Построение модели связи</a:t>
            </a:r>
          </a:p>
          <a:p>
            <a:pPr eaLnBrk="1" hangingPunct="1"/>
            <a:r>
              <a:rPr lang="ru-RU" sz="2800" dirty="0" smtClean="0">
                <a:latin typeface="Arial" pitchFamily="34" charset="0"/>
                <a:cs typeface="Arial" pitchFamily="34" charset="0"/>
              </a:rPr>
              <a:t>Метод приведения параллельных данных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6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A812F1-7892-4CAD-9322-877801E42A77}" type="slidenum">
              <a:rPr lang="ru-RU" smtClean="0"/>
              <a:pPr/>
              <a:t>16</a:t>
            </a:fld>
            <a:endParaRPr lang="ru-RU" smtClean="0"/>
          </a:p>
        </p:txBody>
      </p:sp>
      <p:pic>
        <p:nvPicPr>
          <p:cNvPr id="2867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763" y="2664693"/>
            <a:ext cx="8372475" cy="227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hlink"/>
          </a:solidFill>
        </p:spPr>
        <p:txBody>
          <a:bodyPr/>
          <a:lstStyle/>
          <a:p>
            <a:pPr algn="l" eaLnBrk="1" hangingPunct="1"/>
            <a:r>
              <a:rPr lang="ru-RU" sz="4000" dirty="0" smtClean="0">
                <a:latin typeface="Arial" pitchFamily="34" charset="0"/>
                <a:cs typeface="Arial" pitchFamily="34" charset="0"/>
              </a:rPr>
              <a:t>Пример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7772400" cy="4114800"/>
          </a:xfrm>
        </p:spPr>
        <p:txBody>
          <a:bodyPr/>
          <a:lstStyle/>
          <a:p>
            <a:pPr eaLnBrk="1" hangingPunct="1"/>
            <a:r>
              <a:rPr lang="ru-RU" sz="2800" dirty="0" smtClean="0">
                <a:latin typeface="Arial" pitchFamily="34" charset="0"/>
                <a:cs typeface="Arial" pitchFamily="34" charset="0"/>
              </a:rPr>
              <a:t>Поле корреляции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6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A812F1-7892-4CAD-9322-877801E42A77}" type="slidenum">
              <a:rPr lang="ru-RU" smtClean="0"/>
              <a:pPr/>
              <a:t>17</a:t>
            </a:fld>
            <a:endParaRPr lang="ru-RU" smtClean="0"/>
          </a:p>
        </p:txBody>
      </p:sp>
      <p:pic>
        <p:nvPicPr>
          <p:cNvPr id="2877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38288" y="2276872"/>
            <a:ext cx="4853940" cy="3817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hlink"/>
          </a:solidFill>
        </p:spPr>
        <p:txBody>
          <a:bodyPr/>
          <a:lstStyle/>
          <a:p>
            <a:pPr algn="l" eaLnBrk="1" hangingPunct="1"/>
            <a:r>
              <a:rPr lang="ru-RU" sz="4000" dirty="0" smtClean="0">
                <a:latin typeface="Arial" pitchFamily="34" charset="0"/>
                <a:cs typeface="Arial" pitchFamily="34" charset="0"/>
              </a:rPr>
              <a:t>Пример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7772400" cy="4114800"/>
          </a:xfrm>
        </p:spPr>
        <p:txBody>
          <a:bodyPr/>
          <a:lstStyle/>
          <a:p>
            <a:pPr eaLnBrk="1" hangingPunct="1"/>
            <a:r>
              <a:rPr lang="ru-RU" sz="2800" dirty="0" smtClean="0">
                <a:latin typeface="Arial" pitchFamily="34" charset="0"/>
                <a:cs typeface="Arial" pitchFamily="34" charset="0"/>
              </a:rPr>
              <a:t>Теснота и направление связи между количественными переменными измеряются с помощью коэффициента корреляции Пирсона: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6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A812F1-7892-4CAD-9322-877801E42A77}" type="slidenum">
              <a:rPr lang="ru-RU" smtClean="0"/>
              <a:pPr/>
              <a:t>18</a:t>
            </a:fld>
            <a:endParaRPr lang="ru-RU" smtClean="0"/>
          </a:p>
        </p:txBody>
      </p:sp>
      <p:graphicFrame>
        <p:nvGraphicFramePr>
          <p:cNvPr id="288770" name="Object 2"/>
          <p:cNvGraphicFramePr>
            <a:graphicFrameLocks noChangeAspect="1"/>
          </p:cNvGraphicFramePr>
          <p:nvPr/>
        </p:nvGraphicFramePr>
        <p:xfrm>
          <a:off x="1479550" y="3340100"/>
          <a:ext cx="4422775" cy="2897188"/>
        </p:xfrm>
        <a:graphic>
          <a:graphicData uri="http://schemas.openxmlformats.org/presentationml/2006/ole">
            <p:oleObj spid="_x0000_s288770" name="Формула" r:id="rId4" imgW="2209680" imgH="14475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hlink"/>
          </a:solidFill>
        </p:spPr>
        <p:txBody>
          <a:bodyPr/>
          <a:lstStyle/>
          <a:p>
            <a:pPr algn="l" eaLnBrk="1" hangingPunct="1"/>
            <a:r>
              <a:rPr lang="ru-RU" sz="4000" dirty="0" smtClean="0">
                <a:latin typeface="Arial" pitchFamily="34" charset="0"/>
                <a:cs typeface="Arial" pitchFamily="34" charset="0"/>
              </a:rPr>
              <a:t>Пример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7772400" cy="4114800"/>
          </a:xfrm>
        </p:spPr>
        <p:txBody>
          <a:bodyPr/>
          <a:lstStyle/>
          <a:p>
            <a:pPr eaLnBrk="1" hangingPunct="1"/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6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A812F1-7892-4CAD-9322-877801E42A77}" type="slidenum">
              <a:rPr lang="ru-RU" smtClean="0"/>
              <a:pPr/>
              <a:t>19</a:t>
            </a:fld>
            <a:endParaRPr lang="ru-RU" smtClean="0"/>
          </a:p>
        </p:txBody>
      </p:sp>
      <p:pic>
        <p:nvPicPr>
          <p:cNvPr id="2908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412776"/>
            <a:ext cx="8348472" cy="3989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hlink"/>
          </a:solidFill>
        </p:spPr>
        <p:txBody>
          <a:bodyPr/>
          <a:lstStyle/>
          <a:p>
            <a:pPr algn="l" eaLnBrk="1" hangingPunct="1"/>
            <a:r>
              <a:rPr lang="ru-RU" sz="4000" dirty="0" smtClean="0">
                <a:latin typeface="Arial" pitchFamily="34" charset="0"/>
                <a:cs typeface="Arial" pitchFamily="34" charset="0"/>
              </a:rPr>
              <a:t>Задача изучения зависимостей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7772400" cy="4114800"/>
          </a:xfrm>
        </p:spPr>
        <p:txBody>
          <a:bodyPr/>
          <a:lstStyle/>
          <a:p>
            <a:pPr eaLnBrk="1" hangingPunct="1"/>
            <a:r>
              <a:rPr lang="ru-RU" sz="2800" dirty="0" smtClean="0">
                <a:latin typeface="Arial" pitchFamily="34" charset="0"/>
                <a:cs typeface="Arial" pitchFamily="34" charset="0"/>
              </a:rPr>
              <a:t>Исследование объективно существующих связей между явлениями и их показателями – одна из важнейших задач анализа</a:t>
            </a:r>
          </a:p>
          <a:p>
            <a:pPr eaLnBrk="1" hangingPunct="1"/>
            <a:r>
              <a:rPr lang="ru-RU" sz="2800" dirty="0" smtClean="0">
                <a:latin typeface="Arial" pitchFamily="34" charset="0"/>
                <a:cs typeface="Arial" pitchFamily="34" charset="0"/>
              </a:rPr>
              <a:t>Различают классы статистических признаков: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- независимые (факторные) 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- и зависимые (результативные)</a:t>
            </a:r>
          </a:p>
          <a:p>
            <a:pPr eaLnBrk="1" hangingPunct="1"/>
            <a:r>
              <a:rPr lang="ru-RU" sz="2800" dirty="0" smtClean="0">
                <a:latin typeface="Arial" pitchFamily="34" charset="0"/>
                <a:cs typeface="Arial" pitchFamily="34" charset="0"/>
              </a:rPr>
              <a:t>Причинность, корреляция, регрессия</a:t>
            </a:r>
          </a:p>
        </p:txBody>
      </p:sp>
      <p:sp>
        <p:nvSpPr>
          <p:cNvPr id="18436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A812F1-7892-4CAD-9322-877801E42A77}" type="slidenum">
              <a:rPr lang="ru-RU" smtClean="0"/>
              <a:pPr/>
              <a:t>2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hlink"/>
          </a:solidFill>
        </p:spPr>
        <p:txBody>
          <a:bodyPr/>
          <a:lstStyle/>
          <a:p>
            <a:pPr algn="l" eaLnBrk="1" hangingPunct="1"/>
            <a:r>
              <a:rPr lang="ru-RU" sz="4000" dirty="0" smtClean="0">
                <a:latin typeface="Arial" pitchFamily="34" charset="0"/>
                <a:cs typeface="Arial" pitchFamily="34" charset="0"/>
              </a:rPr>
              <a:t>Пример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7772400" cy="4114800"/>
          </a:xfrm>
        </p:spPr>
        <p:txBody>
          <a:bodyPr/>
          <a:lstStyle/>
          <a:p>
            <a:pPr eaLnBrk="1" hangingPunct="1"/>
            <a:r>
              <a:rPr lang="ru-RU" sz="2800" dirty="0" smtClean="0">
                <a:latin typeface="Arial" pitchFamily="34" charset="0"/>
                <a:cs typeface="Arial" pitchFamily="34" charset="0"/>
              </a:rPr>
              <a:t>Делать выводы о тесноте и направлении связи пока преждевременно: нужно проверить значимость коэффициента корреляции (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eaLnBrk="1" hangingPunct="1"/>
            <a:r>
              <a:rPr lang="ru-RU" sz="2800" dirty="0" smtClean="0">
                <a:latin typeface="Arial" pitchFamily="34" charset="0"/>
                <a:cs typeface="Arial" pitchFamily="34" charset="0"/>
              </a:rPr>
              <a:t>Гипотеза 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n-US" sz="2800" i="1" baseline="-25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: истинное значение коэффициента корреляции (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) равно «0»</a:t>
            </a:r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Для проверки значимости коэффициента корреляции (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) применяется 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-критерий Стьюдента</a:t>
            </a:r>
          </a:p>
        </p:txBody>
      </p:sp>
      <p:sp>
        <p:nvSpPr>
          <p:cNvPr id="18436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A812F1-7892-4CAD-9322-877801E42A77}" type="slidenum">
              <a:rPr lang="ru-RU" smtClean="0"/>
              <a:pPr/>
              <a:t>20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hlink"/>
          </a:solidFill>
        </p:spPr>
        <p:txBody>
          <a:bodyPr/>
          <a:lstStyle/>
          <a:p>
            <a:pPr algn="l" eaLnBrk="1" hangingPunct="1"/>
            <a:r>
              <a:rPr lang="ru-RU" sz="4000" dirty="0" smtClean="0">
                <a:latin typeface="Arial" pitchFamily="34" charset="0"/>
                <a:cs typeface="Arial" pitchFamily="34" charset="0"/>
              </a:rPr>
              <a:t>Пример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7772400" cy="4114800"/>
          </a:xfrm>
        </p:spPr>
        <p:txBody>
          <a:bodyPr/>
          <a:lstStyle/>
          <a:p>
            <a:pPr eaLnBrk="1" hangingPunct="1"/>
            <a:r>
              <a:rPr lang="ru-RU" sz="2800" dirty="0" smtClean="0">
                <a:latin typeface="Arial" pitchFamily="34" charset="0"/>
                <a:cs typeface="Arial" pitchFamily="34" charset="0"/>
              </a:rPr>
              <a:t>По выборке рассчитываем значение статистики: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6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A812F1-7892-4CAD-9322-877801E42A77}" type="slidenum">
              <a:rPr lang="ru-RU" smtClean="0"/>
              <a:pPr/>
              <a:t>21</a:t>
            </a:fld>
            <a:endParaRPr lang="ru-RU" smtClean="0"/>
          </a:p>
        </p:txBody>
      </p:sp>
      <p:graphicFrame>
        <p:nvGraphicFramePr>
          <p:cNvPr id="291842" name="Object 2"/>
          <p:cNvGraphicFramePr>
            <a:graphicFrameLocks noChangeAspect="1"/>
          </p:cNvGraphicFramePr>
          <p:nvPr/>
        </p:nvGraphicFramePr>
        <p:xfrm>
          <a:off x="3026866" y="2039119"/>
          <a:ext cx="5289550" cy="885825"/>
        </p:xfrm>
        <a:graphic>
          <a:graphicData uri="http://schemas.openxmlformats.org/presentationml/2006/ole">
            <p:oleObj spid="_x0000_s291842" name="Формула" r:id="rId4" imgW="2654280" imgH="444240" progId="Equation.3">
              <p:embed/>
            </p:oleObj>
          </a:graphicData>
        </a:graphic>
      </p:graphicFrame>
      <p:pic>
        <p:nvPicPr>
          <p:cNvPr id="29184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3090639"/>
            <a:ext cx="589597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91844" name="Object 4"/>
          <p:cNvGraphicFramePr>
            <a:graphicFrameLocks noChangeAspect="1"/>
          </p:cNvGraphicFramePr>
          <p:nvPr/>
        </p:nvGraphicFramePr>
        <p:xfrm>
          <a:off x="712241" y="5949950"/>
          <a:ext cx="6596063" cy="482600"/>
        </p:xfrm>
        <a:graphic>
          <a:graphicData uri="http://schemas.openxmlformats.org/presentationml/2006/ole">
            <p:oleObj spid="_x0000_s291844" name="Формула" r:id="rId6" imgW="330192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hlink"/>
          </a:solidFill>
        </p:spPr>
        <p:txBody>
          <a:bodyPr/>
          <a:lstStyle/>
          <a:p>
            <a:pPr algn="l" eaLnBrk="1" hangingPunct="1"/>
            <a:r>
              <a:rPr lang="ru-RU" sz="4000" dirty="0" smtClean="0">
                <a:latin typeface="Arial" pitchFamily="34" charset="0"/>
                <a:cs typeface="Arial" pitchFamily="34" charset="0"/>
              </a:rPr>
              <a:t>Вывод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7772400" cy="4114800"/>
          </a:xfrm>
        </p:spPr>
        <p:txBody>
          <a:bodyPr/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Корреляционная связь: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Обратная - коэффициент корреляции (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отрицательный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Умеренная 		     ,  но близкая к сильной</a:t>
            </a:r>
          </a:p>
        </p:txBody>
      </p:sp>
      <p:sp>
        <p:nvSpPr>
          <p:cNvPr id="18436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A812F1-7892-4CAD-9322-877801E42A77}" type="slidenum">
              <a:rPr lang="ru-RU" smtClean="0"/>
              <a:pPr/>
              <a:t>22</a:t>
            </a:fld>
            <a:endParaRPr lang="ru-RU" smtClean="0"/>
          </a:p>
        </p:txBody>
      </p:sp>
      <p:graphicFrame>
        <p:nvGraphicFramePr>
          <p:cNvPr id="292866" name="Object 2"/>
          <p:cNvGraphicFramePr>
            <a:graphicFrameLocks noChangeAspect="1"/>
          </p:cNvGraphicFramePr>
          <p:nvPr/>
        </p:nvGraphicFramePr>
        <p:xfrm>
          <a:off x="2771800" y="2996952"/>
          <a:ext cx="2057400" cy="508000"/>
        </p:xfrm>
        <a:graphic>
          <a:graphicData uri="http://schemas.openxmlformats.org/presentationml/2006/ole">
            <p:oleObj spid="_x0000_s292866" name="Формула" r:id="rId4" imgW="102852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hlink"/>
          </a:solidFill>
        </p:spPr>
        <p:txBody>
          <a:bodyPr/>
          <a:lstStyle/>
          <a:p>
            <a:pPr algn="l" eaLnBrk="1" hangingPunct="1"/>
            <a:r>
              <a:rPr lang="ru-RU" sz="4000" dirty="0" smtClean="0">
                <a:latin typeface="Arial" pitchFamily="34" charset="0"/>
                <a:cs typeface="Arial" pitchFamily="34" charset="0"/>
              </a:rPr>
              <a:t>Регрессионный анализ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340768"/>
            <a:ext cx="7772400" cy="4114800"/>
          </a:xfrm>
        </p:spPr>
        <p:txBody>
          <a:bodyPr/>
          <a:lstStyle/>
          <a:p>
            <a:pPr eaLnBrk="1" hangingPunct="1"/>
            <a:r>
              <a:rPr lang="ru-RU" sz="2800" dirty="0" smtClean="0">
                <a:latin typeface="Arial" pitchFamily="34" charset="0"/>
                <a:cs typeface="Arial" pitchFamily="34" charset="0"/>
              </a:rPr>
              <a:t>Наблюдается существенная линейная корреляционная зависимость, поэтому аналитическое выражение связи будем искать в линейной форме: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6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A812F1-7892-4CAD-9322-877801E42A77}" type="slidenum">
              <a:rPr lang="ru-RU" smtClean="0"/>
              <a:pPr/>
              <a:t>23</a:t>
            </a:fld>
            <a:endParaRPr lang="ru-RU" smtClean="0"/>
          </a:p>
        </p:txBody>
      </p:sp>
      <p:pic>
        <p:nvPicPr>
          <p:cNvPr id="2938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068960"/>
            <a:ext cx="6353175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hlink"/>
          </a:solidFill>
        </p:spPr>
        <p:txBody>
          <a:bodyPr/>
          <a:lstStyle/>
          <a:p>
            <a:pPr algn="l" eaLnBrk="1" hangingPunct="1"/>
            <a:r>
              <a:rPr lang="ru-RU" sz="4000" dirty="0" smtClean="0">
                <a:latin typeface="Arial" pitchFamily="34" charset="0"/>
                <a:cs typeface="Arial" pitchFamily="34" charset="0"/>
              </a:rPr>
              <a:t>Регрессионный анализ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7772400" cy="4114800"/>
          </a:xfrm>
        </p:spPr>
        <p:txBody>
          <a:bodyPr/>
          <a:lstStyle/>
          <a:p>
            <a:pPr eaLnBrk="1" hangingPunct="1"/>
            <a:r>
              <a:rPr lang="ru-RU" sz="2800" dirty="0" smtClean="0">
                <a:latin typeface="Arial" pitchFamily="34" charset="0"/>
                <a:cs typeface="Arial" pitchFamily="34" charset="0"/>
              </a:rPr>
              <a:t>Необходима проверка значимости полученного уравнения регрессии 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- в целом 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- каждого коэффициента в отдельности</a:t>
            </a:r>
          </a:p>
          <a:p>
            <a:pPr eaLnBrk="1" hangingPunct="1"/>
            <a:r>
              <a:rPr lang="ru-RU" sz="2800" dirty="0" smtClean="0">
                <a:latin typeface="Arial" pitchFamily="34" charset="0"/>
                <a:cs typeface="Arial" pitchFamily="34" charset="0"/>
              </a:rPr>
              <a:t>Тем не менее, пользуясь полученным уравнением регрессии, находим, что, например, при 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, оценка ожидается 4:</a:t>
            </a:r>
          </a:p>
        </p:txBody>
      </p:sp>
      <p:sp>
        <p:nvSpPr>
          <p:cNvPr id="18436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A812F1-7892-4CAD-9322-877801E42A77}" type="slidenum">
              <a:rPr lang="ru-RU" smtClean="0"/>
              <a:pPr/>
              <a:t>24</a:t>
            </a:fld>
            <a:endParaRPr lang="ru-RU" smtClean="0"/>
          </a:p>
        </p:txBody>
      </p:sp>
      <p:graphicFrame>
        <p:nvGraphicFramePr>
          <p:cNvPr id="294914" name="Object 2"/>
          <p:cNvGraphicFramePr>
            <a:graphicFrameLocks noChangeAspect="1"/>
          </p:cNvGraphicFramePr>
          <p:nvPr/>
        </p:nvGraphicFramePr>
        <p:xfrm>
          <a:off x="2123728" y="4793903"/>
          <a:ext cx="4391025" cy="795337"/>
        </p:xfrm>
        <a:graphic>
          <a:graphicData uri="http://schemas.openxmlformats.org/presentationml/2006/ole">
            <p:oleObj spid="_x0000_s294914" name="Формула" r:id="rId4" imgW="1752480" imgH="3171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hlink"/>
          </a:solidFill>
        </p:spPr>
        <p:txBody>
          <a:bodyPr/>
          <a:lstStyle/>
          <a:p>
            <a:pPr algn="l" eaLnBrk="1" hangingPunct="1"/>
            <a:r>
              <a:rPr lang="ru-RU" sz="4000" dirty="0" smtClean="0">
                <a:latin typeface="Arial" pitchFamily="34" charset="0"/>
                <a:cs typeface="Arial" pitchFamily="34" charset="0"/>
              </a:rPr>
              <a:t>Регрессионный анализ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7772400" cy="4114800"/>
          </a:xfrm>
        </p:spPr>
        <p:txBody>
          <a:bodyPr/>
          <a:lstStyle/>
          <a:p>
            <a:pPr eaLnBrk="1" hangingPunct="1"/>
            <a:r>
              <a:rPr lang="ru-RU" sz="2800" dirty="0" smtClean="0">
                <a:latin typeface="Arial" pitchFamily="34" charset="0"/>
                <a:cs typeface="Arial" pitchFamily="34" charset="0"/>
              </a:rPr>
              <a:t>Значимость полученного уравнения регрессии (в целом) проверяется по 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-критерию Фишера: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Гипотеза 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n-US" sz="2800" i="1" baseline="-25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: все коэффициенты регрессии равны «0»</a:t>
            </a:r>
          </a:p>
          <a:p>
            <a:pPr eaLnBrk="1" hangingPunct="1">
              <a:buFont typeface="Wingdings" pitchFamily="2" charset="2"/>
              <a:buChar char="Ø"/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6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A812F1-7892-4CAD-9322-877801E42A77}" type="slidenum">
              <a:rPr lang="ru-RU" smtClean="0"/>
              <a:pPr/>
              <a:t>25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hlink"/>
          </a:solidFill>
        </p:spPr>
        <p:txBody>
          <a:bodyPr/>
          <a:lstStyle/>
          <a:p>
            <a:pPr algn="l" eaLnBrk="1" hangingPunct="1"/>
            <a:r>
              <a:rPr lang="ru-RU" sz="4000" dirty="0" smtClean="0">
                <a:latin typeface="Arial" pitchFamily="34" charset="0"/>
                <a:cs typeface="Arial" pitchFamily="34" charset="0"/>
              </a:rPr>
              <a:t>Регрессионный анализ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340768"/>
            <a:ext cx="77724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Уравнение регрессии в целом значимо, если выполняется условие: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" pitchFamily="2" charset="2"/>
              <a:buChar char="Ø"/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6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A812F1-7892-4CAD-9322-877801E42A77}" type="slidenum">
              <a:rPr lang="ru-RU" smtClean="0"/>
              <a:pPr/>
              <a:t>26</a:t>
            </a:fld>
            <a:endParaRPr lang="ru-RU" smtClean="0"/>
          </a:p>
        </p:txBody>
      </p:sp>
      <p:graphicFrame>
        <p:nvGraphicFramePr>
          <p:cNvPr id="295938" name="Object 2"/>
          <p:cNvGraphicFramePr>
            <a:graphicFrameLocks noChangeAspect="1"/>
          </p:cNvGraphicFramePr>
          <p:nvPr/>
        </p:nvGraphicFramePr>
        <p:xfrm>
          <a:off x="1043608" y="2348880"/>
          <a:ext cx="5553075" cy="1144588"/>
        </p:xfrm>
        <a:graphic>
          <a:graphicData uri="http://schemas.openxmlformats.org/presentationml/2006/ole">
            <p:oleObj spid="_x0000_s295938" name="Формула" r:id="rId4" imgW="2222280" imgH="457200" progId="Equation.3">
              <p:embed/>
            </p:oleObj>
          </a:graphicData>
        </a:graphic>
      </p:graphicFrame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3501008"/>
            <a:ext cx="7008876" cy="299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hlink"/>
          </a:solidFill>
        </p:spPr>
        <p:txBody>
          <a:bodyPr/>
          <a:lstStyle/>
          <a:p>
            <a:pPr algn="l" eaLnBrk="1" hangingPunct="1"/>
            <a:r>
              <a:rPr lang="ru-RU" sz="4000" dirty="0" smtClean="0">
                <a:latin typeface="Arial" pitchFamily="34" charset="0"/>
                <a:cs typeface="Arial" pitchFamily="34" charset="0"/>
              </a:rPr>
              <a:t>Регрессионный анализ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556792"/>
            <a:ext cx="7772400" cy="4114800"/>
          </a:xfrm>
        </p:spPr>
        <p:txBody>
          <a:bodyPr/>
          <a:lstStyle/>
          <a:p>
            <a:pPr eaLnBrk="1" hangingPunct="1"/>
            <a:r>
              <a:rPr lang="ru-RU" sz="2800" dirty="0" smtClean="0">
                <a:latin typeface="Arial" pitchFamily="34" charset="0"/>
                <a:cs typeface="Arial" pitchFamily="34" charset="0"/>
              </a:rPr>
              <a:t>Так как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то объясненное регрессией отклонение от среднего уровня: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Полное отклонение от среднего уровня: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Отклонение, необъясненное регрессией: 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8436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A812F1-7892-4CAD-9322-877801E42A77}" type="slidenum">
              <a:rPr lang="ru-RU" smtClean="0"/>
              <a:pPr/>
              <a:t>27</a:t>
            </a:fld>
            <a:endParaRPr lang="ru-RU" smtClean="0"/>
          </a:p>
        </p:txBody>
      </p:sp>
      <p:graphicFrame>
        <p:nvGraphicFramePr>
          <p:cNvPr id="296962" name="Object 2"/>
          <p:cNvGraphicFramePr>
            <a:graphicFrameLocks noChangeAspect="1"/>
          </p:cNvGraphicFramePr>
          <p:nvPr/>
        </p:nvGraphicFramePr>
        <p:xfrm>
          <a:off x="2033339" y="1484784"/>
          <a:ext cx="6715125" cy="633413"/>
        </p:xfrm>
        <a:graphic>
          <a:graphicData uri="http://schemas.openxmlformats.org/presentationml/2006/ole">
            <p:oleObj spid="_x0000_s296962" name="Формула" r:id="rId4" imgW="2692080" imgH="253800" progId="Equation.3">
              <p:embed/>
            </p:oleObj>
          </a:graphicData>
        </a:graphic>
      </p:graphicFrame>
      <p:graphicFrame>
        <p:nvGraphicFramePr>
          <p:cNvPr id="296963" name="Object 3"/>
          <p:cNvGraphicFramePr>
            <a:graphicFrameLocks noChangeAspect="1"/>
          </p:cNvGraphicFramePr>
          <p:nvPr/>
        </p:nvGraphicFramePr>
        <p:xfrm>
          <a:off x="1259632" y="2770684"/>
          <a:ext cx="6527800" cy="1522412"/>
        </p:xfrm>
        <a:graphic>
          <a:graphicData uri="http://schemas.openxmlformats.org/presentationml/2006/ole">
            <p:oleObj spid="_x0000_s296963" name="Формула" r:id="rId5" imgW="2831760" imgH="660240" progId="Equation.3">
              <p:embed/>
            </p:oleObj>
          </a:graphicData>
        </a:graphic>
      </p:graphicFrame>
      <p:graphicFrame>
        <p:nvGraphicFramePr>
          <p:cNvPr id="296964" name="Object 4"/>
          <p:cNvGraphicFramePr>
            <a:graphicFrameLocks noChangeAspect="1"/>
          </p:cNvGraphicFramePr>
          <p:nvPr/>
        </p:nvGraphicFramePr>
        <p:xfrm>
          <a:off x="2183234" y="4520604"/>
          <a:ext cx="4044950" cy="636588"/>
        </p:xfrm>
        <a:graphic>
          <a:graphicData uri="http://schemas.openxmlformats.org/presentationml/2006/ole">
            <p:oleObj spid="_x0000_s296964" name="Формула" r:id="rId6" imgW="1612800" imgH="253800" progId="Equation.3">
              <p:embed/>
            </p:oleObj>
          </a:graphicData>
        </a:graphic>
      </p:graphicFrame>
      <p:graphicFrame>
        <p:nvGraphicFramePr>
          <p:cNvPr id="296965" name="Object 5"/>
          <p:cNvGraphicFramePr>
            <a:graphicFrameLocks noChangeAspect="1"/>
          </p:cNvGraphicFramePr>
          <p:nvPr/>
        </p:nvGraphicFramePr>
        <p:xfrm>
          <a:off x="1331640" y="5517232"/>
          <a:ext cx="5113338" cy="539750"/>
        </p:xfrm>
        <a:graphic>
          <a:graphicData uri="http://schemas.openxmlformats.org/presentationml/2006/ole">
            <p:oleObj spid="_x0000_s296965" name="Формула" r:id="rId7" imgW="204444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hlink"/>
          </a:solidFill>
        </p:spPr>
        <p:txBody>
          <a:bodyPr/>
          <a:lstStyle/>
          <a:p>
            <a:pPr algn="l" eaLnBrk="1" hangingPunct="1"/>
            <a:r>
              <a:rPr lang="ru-RU" sz="4000" dirty="0" smtClean="0">
                <a:latin typeface="Arial" pitchFamily="34" charset="0"/>
                <a:cs typeface="Arial" pitchFamily="34" charset="0"/>
              </a:rPr>
              <a:t>Регрессионный анализ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7772400" cy="4114800"/>
          </a:xfrm>
        </p:spPr>
        <p:txBody>
          <a:bodyPr/>
          <a:lstStyle/>
          <a:p>
            <a:pPr eaLnBrk="1" hangingPunct="1"/>
            <a:r>
              <a:rPr lang="ru-RU" sz="2800" dirty="0" smtClean="0">
                <a:latin typeface="Arial" pitchFamily="34" charset="0"/>
                <a:cs typeface="Arial" pitchFamily="34" charset="0"/>
              </a:rPr>
              <a:t>Значение 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-статистики: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ru-RU" sz="2800" dirty="0" smtClean="0">
                <a:latin typeface="Arial" pitchFamily="34" charset="0"/>
                <a:cs typeface="Arial" pitchFamily="34" charset="0"/>
              </a:rPr>
              <a:t>Вывод: так как вычисленное значение 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-критерия: 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то уравнение регрессии значимо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6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A812F1-7892-4CAD-9322-877801E42A77}" type="slidenum">
              <a:rPr lang="ru-RU" smtClean="0"/>
              <a:pPr/>
              <a:t>28</a:t>
            </a:fld>
            <a:endParaRPr lang="ru-RU" smtClean="0"/>
          </a:p>
        </p:txBody>
      </p:sp>
      <p:graphicFrame>
        <p:nvGraphicFramePr>
          <p:cNvPr id="297986" name="Object 2"/>
          <p:cNvGraphicFramePr>
            <a:graphicFrameLocks noChangeAspect="1"/>
          </p:cNvGraphicFramePr>
          <p:nvPr/>
        </p:nvGraphicFramePr>
        <p:xfrm>
          <a:off x="1043608" y="2276872"/>
          <a:ext cx="5589588" cy="1079500"/>
        </p:xfrm>
        <a:graphic>
          <a:graphicData uri="http://schemas.openxmlformats.org/presentationml/2006/ole">
            <p:oleObj spid="_x0000_s297986" name="Формула" r:id="rId4" imgW="2234880" imgH="431640" progId="Equation.3">
              <p:embed/>
            </p:oleObj>
          </a:graphicData>
        </a:graphic>
      </p:graphicFrame>
      <p:graphicFrame>
        <p:nvGraphicFramePr>
          <p:cNvPr id="297987" name="Object 3"/>
          <p:cNvGraphicFramePr>
            <a:graphicFrameLocks noChangeAspect="1"/>
          </p:cNvGraphicFramePr>
          <p:nvPr/>
        </p:nvGraphicFramePr>
        <p:xfrm>
          <a:off x="2163763" y="4365625"/>
          <a:ext cx="3881437" cy="604838"/>
        </p:xfrm>
        <a:graphic>
          <a:graphicData uri="http://schemas.openxmlformats.org/presentationml/2006/ole">
            <p:oleObj spid="_x0000_s297987" name="Формула" r:id="rId5" imgW="154908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hlink"/>
          </a:solidFill>
        </p:spPr>
        <p:txBody>
          <a:bodyPr/>
          <a:lstStyle/>
          <a:p>
            <a:pPr algn="l" eaLnBrk="1" hangingPunct="1"/>
            <a:r>
              <a:rPr lang="ru-RU" sz="4000" dirty="0" smtClean="0">
                <a:latin typeface="Arial" pitchFamily="34" charset="0"/>
                <a:cs typeface="Arial" pitchFamily="34" charset="0"/>
              </a:rPr>
              <a:t>Регрессионный анализ: коэффициент детерминации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12776"/>
            <a:ext cx="7772400" cy="4114800"/>
          </a:xfrm>
        </p:spPr>
        <p:txBody>
          <a:bodyPr/>
          <a:lstStyle/>
          <a:p>
            <a:pPr eaLnBrk="1" hangingPunct="1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ru-RU" sz="2800" dirty="0" smtClean="0">
                <a:latin typeface="Arial" pitchFamily="34" charset="0"/>
                <a:cs typeface="Arial" pitchFamily="34" charset="0"/>
              </a:rPr>
              <a:t>В силу правила сложения дисперсий для  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sz="2800" i="1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 имеем</a:t>
            </a:r>
          </a:p>
          <a:p>
            <a:pPr eaLnBrk="1" hangingPunct="1"/>
            <a:r>
              <a:rPr lang="ru-RU" sz="2800" dirty="0" smtClean="0">
                <a:latin typeface="Arial" pitchFamily="34" charset="0"/>
                <a:cs typeface="Arial" pitchFamily="34" charset="0"/>
              </a:rPr>
              <a:t>В примере коэффициент детерминации: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ru-RU" sz="2800" dirty="0" smtClean="0">
                <a:latin typeface="Arial" pitchFamily="34" charset="0"/>
                <a:cs typeface="Arial" pitchFamily="34" charset="0"/>
              </a:rPr>
              <a:t>Вывод: предсказанные по регрессии значения объясняют вариацию результативного признака (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y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) на 58%</a:t>
            </a:r>
          </a:p>
        </p:txBody>
      </p:sp>
      <p:sp>
        <p:nvSpPr>
          <p:cNvPr id="18436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A812F1-7892-4CAD-9322-877801E42A77}" type="slidenum">
              <a:rPr lang="ru-RU" smtClean="0"/>
              <a:pPr/>
              <a:t>29</a:t>
            </a:fld>
            <a:endParaRPr lang="ru-RU" smtClean="0"/>
          </a:p>
        </p:txBody>
      </p:sp>
      <p:graphicFrame>
        <p:nvGraphicFramePr>
          <p:cNvPr id="299010" name="Object 2"/>
          <p:cNvGraphicFramePr>
            <a:graphicFrameLocks noChangeAspect="1"/>
          </p:cNvGraphicFramePr>
          <p:nvPr/>
        </p:nvGraphicFramePr>
        <p:xfrm>
          <a:off x="2843808" y="1340768"/>
          <a:ext cx="2320925" cy="1112838"/>
        </p:xfrm>
        <a:graphic>
          <a:graphicData uri="http://schemas.openxmlformats.org/presentationml/2006/ole">
            <p:oleObj spid="_x0000_s299010" name="Формула" r:id="rId4" imgW="927000" imgH="444240" progId="Equation.3">
              <p:embed/>
            </p:oleObj>
          </a:graphicData>
        </a:graphic>
      </p:graphicFrame>
      <p:graphicFrame>
        <p:nvGraphicFramePr>
          <p:cNvPr id="299011" name="Object 3"/>
          <p:cNvGraphicFramePr>
            <a:graphicFrameLocks noChangeAspect="1"/>
          </p:cNvGraphicFramePr>
          <p:nvPr/>
        </p:nvGraphicFramePr>
        <p:xfrm>
          <a:off x="2699792" y="2783905"/>
          <a:ext cx="3687763" cy="573087"/>
        </p:xfrm>
        <a:graphic>
          <a:graphicData uri="http://schemas.openxmlformats.org/presentationml/2006/ole">
            <p:oleObj spid="_x0000_s299011" name="Формула" r:id="rId5" imgW="1473120" imgH="228600" progId="Equation.3">
              <p:embed/>
            </p:oleObj>
          </a:graphicData>
        </a:graphic>
      </p:graphicFrame>
      <p:graphicFrame>
        <p:nvGraphicFramePr>
          <p:cNvPr id="299012" name="Object 4"/>
          <p:cNvGraphicFramePr>
            <a:graphicFrameLocks noChangeAspect="1"/>
          </p:cNvGraphicFramePr>
          <p:nvPr/>
        </p:nvGraphicFramePr>
        <p:xfrm>
          <a:off x="1907704" y="3749402"/>
          <a:ext cx="4030663" cy="1047750"/>
        </p:xfrm>
        <a:graphic>
          <a:graphicData uri="http://schemas.openxmlformats.org/presentationml/2006/ole">
            <p:oleObj spid="_x0000_s299012" name="Формула" r:id="rId6" imgW="161280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hlink"/>
          </a:solidFill>
        </p:spPr>
        <p:txBody>
          <a:bodyPr/>
          <a:lstStyle/>
          <a:p>
            <a:pPr algn="l" eaLnBrk="1" hangingPunct="1"/>
            <a:r>
              <a:rPr lang="ru-RU" sz="4000" dirty="0" smtClean="0">
                <a:latin typeface="Arial" pitchFamily="34" charset="0"/>
                <a:cs typeface="Arial" pitchFamily="34" charset="0"/>
              </a:rPr>
              <a:t>Виды зависимости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7772400" cy="4114800"/>
          </a:xfrm>
        </p:spPr>
        <p:txBody>
          <a:bodyPr/>
          <a:lstStyle/>
          <a:p>
            <a:pPr eaLnBrk="1" hangingPunct="1"/>
            <a:r>
              <a:rPr lang="ru-RU" sz="2800" dirty="0" smtClean="0">
                <a:latin typeface="Arial" pitchFamily="34" charset="0"/>
                <a:cs typeface="Arial" pitchFamily="34" charset="0"/>
              </a:rPr>
              <a:t>Зависимости бывают функциональными и нет, т.е. с элементом случайности</a:t>
            </a:r>
          </a:p>
          <a:p>
            <a:pPr eaLnBrk="1" hangingPunct="1"/>
            <a:r>
              <a:rPr lang="ru-RU" sz="2800" dirty="0" smtClean="0">
                <a:latin typeface="Arial" pitchFamily="34" charset="0"/>
                <a:cs typeface="Arial" pitchFamily="34" charset="0"/>
              </a:rPr>
              <a:t>При Функциональной зависимости каждому значению независимой переменной соответствует определенное значение зависимой</a:t>
            </a:r>
          </a:p>
        </p:txBody>
      </p:sp>
      <p:sp>
        <p:nvSpPr>
          <p:cNvPr id="18436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A812F1-7892-4CAD-9322-877801E42A77}" type="slidenum">
              <a:rPr lang="ru-RU" smtClean="0"/>
              <a:pPr/>
              <a:t>3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hlink"/>
          </a:solidFill>
        </p:spPr>
        <p:txBody>
          <a:bodyPr/>
          <a:lstStyle/>
          <a:p>
            <a:pPr algn="l" eaLnBrk="1" hangingPunct="1"/>
            <a:r>
              <a:rPr lang="ru-RU" sz="4000" dirty="0" smtClean="0">
                <a:latin typeface="Arial" pitchFamily="34" charset="0"/>
                <a:cs typeface="Arial" pitchFamily="34" charset="0"/>
              </a:rPr>
              <a:t>Балансовая зависимость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7772400" cy="4114800"/>
          </a:xfrm>
        </p:spPr>
        <p:txBody>
          <a:bodyPr/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Пример функциональной связи –балансовая: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sz="2800" i="1" baseline="-25000" dirty="0" smtClean="0">
                <a:latin typeface="Arial" pitchFamily="34" charset="0"/>
                <a:cs typeface="Arial" pitchFamily="34" charset="0"/>
              </a:rPr>
              <a:t>н</a:t>
            </a: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– остаток средств на начало изучаемого периода;</a:t>
            </a:r>
          </a:p>
          <a:p>
            <a:pPr>
              <a:buNone/>
            </a:pP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П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– поступление средств в течении данного периода;</a:t>
            </a:r>
          </a:p>
          <a:p>
            <a:pPr>
              <a:buNone/>
            </a:pP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Р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– расход средств за период;</a:t>
            </a:r>
          </a:p>
          <a:p>
            <a:pPr>
              <a:buNone/>
            </a:pP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sz="2800" i="1" baseline="-25000" dirty="0" smtClean="0">
                <a:latin typeface="Arial" pitchFamily="34" charset="0"/>
                <a:cs typeface="Arial" pitchFamily="34" charset="0"/>
              </a:rPr>
              <a:t>к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– остаток средств на конец периода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6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A812F1-7892-4CAD-9322-877801E42A77}" type="slidenum">
              <a:rPr lang="ru-RU" smtClean="0"/>
              <a:pPr/>
              <a:t>4</a:t>
            </a:fld>
            <a:endParaRPr lang="ru-RU" smtClean="0"/>
          </a:p>
        </p:txBody>
      </p:sp>
      <p:graphicFrame>
        <p:nvGraphicFramePr>
          <p:cNvPr id="280578" name="Object 2"/>
          <p:cNvGraphicFramePr>
            <a:graphicFrameLocks noChangeAspect="1"/>
          </p:cNvGraphicFramePr>
          <p:nvPr/>
        </p:nvGraphicFramePr>
        <p:xfrm>
          <a:off x="3551089" y="2276872"/>
          <a:ext cx="2605087" cy="571500"/>
        </p:xfrm>
        <a:graphic>
          <a:graphicData uri="http://schemas.openxmlformats.org/presentationml/2006/ole">
            <p:oleObj spid="_x0000_s281602" name="Формула" r:id="rId4" imgW="104112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hlink"/>
          </a:solidFill>
        </p:spPr>
        <p:txBody>
          <a:bodyPr/>
          <a:lstStyle/>
          <a:p>
            <a:pPr algn="l" eaLnBrk="1" hangingPunct="1"/>
            <a:r>
              <a:rPr lang="ru-RU" sz="4000" dirty="0" smtClean="0">
                <a:latin typeface="Arial" pitchFamily="34" charset="0"/>
                <a:cs typeface="Arial" pitchFamily="34" charset="0"/>
              </a:rPr>
              <a:t>Статистическая зависимость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7772400" cy="4114800"/>
          </a:xfrm>
        </p:spPr>
        <p:txBody>
          <a:bodyPr/>
          <a:lstStyle/>
          <a:p>
            <a:pPr eaLnBrk="1" hangingPunct="1"/>
            <a:r>
              <a:rPr lang="ru-RU" sz="2800" dirty="0" smtClean="0">
                <a:latin typeface="Arial" pitchFamily="34" charset="0"/>
                <a:cs typeface="Arial" pitchFamily="34" charset="0"/>
              </a:rPr>
              <a:t>В социально-экономических исследованиях в большинстве случаев наблюдается связь, при которой каждому значению одной переменной соответствует некоторое </a:t>
            </a:r>
            <a:r>
              <a:rPr lang="ru-RU" sz="2800" u="sng" dirty="0" smtClean="0">
                <a:latin typeface="Arial" pitchFamily="34" charset="0"/>
                <a:cs typeface="Arial" pitchFamily="34" charset="0"/>
              </a:rPr>
              <a:t>множество возможных значений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другой переменной</a:t>
            </a:r>
          </a:p>
          <a:p>
            <a:pPr eaLnBrk="1" hangingPunct="1"/>
            <a:r>
              <a:rPr lang="ru-RU" sz="2800" dirty="0" smtClean="0">
                <a:latin typeface="Arial" pitchFamily="34" charset="0"/>
                <a:cs typeface="Arial" pitchFamily="34" charset="0"/>
              </a:rPr>
              <a:t>Такая зависимость называется  </a:t>
            </a:r>
            <a:r>
              <a:rPr lang="ru-RU" sz="2800" u="sng" dirty="0" smtClean="0">
                <a:latin typeface="Arial" pitchFamily="34" charset="0"/>
                <a:cs typeface="Arial" pitchFamily="34" charset="0"/>
              </a:rPr>
              <a:t>статистической</a:t>
            </a:r>
          </a:p>
          <a:p>
            <a:pPr eaLnBrk="1" hangingPunct="1"/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6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A812F1-7892-4CAD-9322-877801E42A77}" type="slidenum">
              <a:rPr lang="ru-RU" smtClean="0"/>
              <a:pPr/>
              <a:t>5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hlink"/>
          </a:solidFill>
        </p:spPr>
        <p:txBody>
          <a:bodyPr/>
          <a:lstStyle/>
          <a:p>
            <a:pPr algn="l" eaLnBrk="1" hangingPunct="1"/>
            <a:r>
              <a:rPr lang="ru-RU" sz="4000" dirty="0" smtClean="0">
                <a:latin typeface="Arial" pitchFamily="34" charset="0"/>
                <a:cs typeface="Arial" pitchFamily="34" charset="0"/>
              </a:rPr>
              <a:t>Корреляционная связь – частный случай статистической зависимости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7772400" cy="4114800"/>
          </a:xfrm>
        </p:spPr>
        <p:txBody>
          <a:bodyPr/>
          <a:lstStyle/>
          <a:p>
            <a:pPr eaLnBrk="1" hangingPunct="1"/>
            <a:r>
              <a:rPr lang="ru-RU" sz="2800" dirty="0" smtClean="0">
                <a:latin typeface="Arial" pitchFamily="34" charset="0"/>
                <a:cs typeface="Arial" pitchFamily="34" charset="0"/>
              </a:rPr>
              <a:t>Корреляционной зависимостью между двумя переменными величинами называется функциональная зависимость между значениями одной из них и средним значением другой</a:t>
            </a:r>
          </a:p>
          <a:p>
            <a:pPr eaLnBrk="1" hangingPunct="1"/>
            <a:r>
              <a:rPr lang="ru-RU" sz="2800" dirty="0" smtClean="0">
                <a:latin typeface="Arial" pitchFamily="34" charset="0"/>
                <a:cs typeface="Arial" pitchFamily="34" charset="0"/>
              </a:rPr>
              <a:t>Поле корреляции – графическое изображение взаимосвязи двух признаков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6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A812F1-7892-4CAD-9322-877801E42A77}" type="slidenum">
              <a:rPr lang="ru-RU" smtClean="0"/>
              <a:pPr/>
              <a:t>6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hlink"/>
          </a:solidFill>
        </p:spPr>
        <p:txBody>
          <a:bodyPr/>
          <a:lstStyle/>
          <a:p>
            <a:pPr algn="l" eaLnBrk="1" hangingPunct="1"/>
            <a:r>
              <a:rPr lang="ru-RU" sz="4000" dirty="0" smtClean="0">
                <a:latin typeface="Arial" pitchFamily="34" charset="0"/>
                <a:cs typeface="Arial" pitchFamily="34" charset="0"/>
              </a:rPr>
              <a:t>Поле корреляции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7772400" cy="4114800"/>
          </a:xfrm>
        </p:spPr>
        <p:txBody>
          <a:bodyPr/>
          <a:lstStyle/>
          <a:p>
            <a:pPr eaLnBrk="1" hangingPunct="1"/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None/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6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A812F1-7892-4CAD-9322-877801E42A77}" type="slidenum">
              <a:rPr lang="ru-RU" smtClean="0"/>
              <a:pPr/>
              <a:t>7</a:t>
            </a:fld>
            <a:endParaRPr lang="ru-RU" smtClean="0"/>
          </a:p>
        </p:txBody>
      </p:sp>
      <p:pic>
        <p:nvPicPr>
          <p:cNvPr id="2826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340768"/>
            <a:ext cx="6362700" cy="513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hlink"/>
          </a:solidFill>
        </p:spPr>
        <p:txBody>
          <a:bodyPr/>
          <a:lstStyle/>
          <a:p>
            <a:pPr algn="l" eaLnBrk="1" hangingPunct="1"/>
            <a:r>
              <a:rPr lang="ru-RU" sz="4000" dirty="0" smtClean="0">
                <a:latin typeface="Arial" pitchFamily="34" charset="0"/>
                <a:cs typeface="Arial" pitchFamily="34" charset="0"/>
              </a:rPr>
              <a:t>Классификация статистических связей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7772400" cy="4114800"/>
          </a:xfrm>
        </p:spPr>
        <p:txBody>
          <a:bodyPr/>
          <a:lstStyle/>
          <a:p>
            <a:pPr eaLnBrk="1" hangingPunct="1"/>
            <a:r>
              <a:rPr lang="ru-RU" sz="2800" dirty="0" smtClean="0">
                <a:latin typeface="Arial" pitchFamily="34" charset="0"/>
                <a:cs typeface="Arial" pitchFamily="34" charset="0"/>
              </a:rPr>
              <a:t>Связи между явлениями и их признаками классифицируются: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По тесноте: 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сильная, умеренная, слабая или отсутствует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По направлению: 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прямая или обратная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По аналитическому выражению: 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линейная или нелинейная</a:t>
            </a:r>
          </a:p>
        </p:txBody>
      </p:sp>
      <p:sp>
        <p:nvSpPr>
          <p:cNvPr id="18436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A812F1-7892-4CAD-9322-877801E42A77}" type="slidenum">
              <a:rPr lang="ru-RU" smtClean="0"/>
              <a:pPr/>
              <a:t>8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hlink"/>
          </a:solidFill>
        </p:spPr>
        <p:txBody>
          <a:bodyPr/>
          <a:lstStyle/>
          <a:p>
            <a:pPr eaLnBrk="1" hangingPunct="1"/>
            <a:r>
              <a:rPr lang="ru-RU" sz="4000" dirty="0" smtClean="0">
                <a:latin typeface="Arial" pitchFamily="34" charset="0"/>
                <a:cs typeface="Arial" pitchFamily="34" charset="0"/>
              </a:rPr>
              <a:t>Виды корреляционной зависимости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7772400" cy="4114800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Парная корреляция – линейная зависимость между двумя переменными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Частная корреляция – линейная зависимость между двумя переменными при исключении влияния других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Множественная корреляция - линейная зависимость между набором переменных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6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A812F1-7892-4CAD-9322-877801E42A77}" type="slidenum">
              <a:rPr lang="ru-RU" smtClean="0"/>
              <a:pPr/>
              <a:t>9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4880</TotalTime>
  <Words>521</Words>
  <Application>Microsoft Office PowerPoint</Application>
  <PresentationFormat>Экран (4:3)</PresentationFormat>
  <Paragraphs>153</Paragraphs>
  <Slides>29</Slides>
  <Notes>29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1" baseType="lpstr">
      <vt:lpstr>Оформление по умолчанию</vt:lpstr>
      <vt:lpstr>Формула</vt:lpstr>
      <vt:lpstr>Теория статистики</vt:lpstr>
      <vt:lpstr>Задача изучения зависимостей</vt:lpstr>
      <vt:lpstr>Виды зависимости</vt:lpstr>
      <vt:lpstr>Балансовая зависимость</vt:lpstr>
      <vt:lpstr>Статистическая зависимость</vt:lpstr>
      <vt:lpstr>Корреляционная связь – частный случай статистической зависимости</vt:lpstr>
      <vt:lpstr>Поле корреляции</vt:lpstr>
      <vt:lpstr>Классификация статистических связей</vt:lpstr>
      <vt:lpstr>Виды корреляционной зависимости</vt:lpstr>
      <vt:lpstr>Этапы статистического изучения связи</vt:lpstr>
      <vt:lpstr>Характеристика тесноты и направления связи</vt:lpstr>
      <vt:lpstr>Регрессионный анализ</vt:lpstr>
      <vt:lpstr>Определение параметров регрессии</vt:lpstr>
      <vt:lpstr>Пример</vt:lpstr>
      <vt:lpstr>Пример</vt:lpstr>
      <vt:lpstr>Пример</vt:lpstr>
      <vt:lpstr>Пример</vt:lpstr>
      <vt:lpstr>Пример</vt:lpstr>
      <vt:lpstr>Пример</vt:lpstr>
      <vt:lpstr>Пример</vt:lpstr>
      <vt:lpstr>Пример</vt:lpstr>
      <vt:lpstr>Вывод</vt:lpstr>
      <vt:lpstr>Регрессионный анализ</vt:lpstr>
      <vt:lpstr>Регрессионный анализ</vt:lpstr>
      <vt:lpstr>Регрессионный анализ</vt:lpstr>
      <vt:lpstr>Регрессионный анализ</vt:lpstr>
      <vt:lpstr>Регрессионный анализ</vt:lpstr>
      <vt:lpstr>Регрессионный анализ</vt:lpstr>
      <vt:lpstr>Регрессионный анализ: коэффициент детерминации</vt:lpstr>
    </vt:vector>
  </TitlesOfParts>
  <Company>SPSS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и методы выборочных обследований</dc:title>
  <dc:creator>Artur</dc:creator>
  <cp:lastModifiedBy>Марал Абдибаттаева</cp:lastModifiedBy>
  <cp:revision>2179</cp:revision>
  <dcterms:created xsi:type="dcterms:W3CDTF">2006-01-26T08:54:59Z</dcterms:created>
  <dcterms:modified xsi:type="dcterms:W3CDTF">2017-04-11T10:20:43Z</dcterms:modified>
</cp:coreProperties>
</file>